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458" r:id="rId3"/>
    <p:sldId id="429" r:id="rId4"/>
    <p:sldId id="470" r:id="rId5"/>
    <p:sldId id="469" r:id="rId6"/>
    <p:sldId id="473" r:id="rId7"/>
    <p:sldId id="474" r:id="rId9"/>
    <p:sldId id="480" r:id="rId10"/>
    <p:sldId id="435" r:id="rId11"/>
    <p:sldId id="491" r:id="rId12"/>
    <p:sldId id="492" r:id="rId13"/>
    <p:sldId id="495" r:id="rId14"/>
    <p:sldId id="503" r:id="rId15"/>
    <p:sldId id="504" r:id="rId16"/>
    <p:sldId id="479" r:id="rId17"/>
    <p:sldId id="475" r:id="rId18"/>
    <p:sldId id="476" r:id="rId19"/>
    <p:sldId id="477" r:id="rId20"/>
    <p:sldId id="494" r:id="rId21"/>
    <p:sldId id="481" r:id="rId22"/>
    <p:sldId id="483" r:id="rId23"/>
    <p:sldId id="482" r:id="rId24"/>
    <p:sldId id="478" r:id="rId25"/>
    <p:sldId id="472" r:id="rId26"/>
    <p:sldId id="45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476D5"/>
    <a:srgbClr val="284CB2"/>
    <a:srgbClr val="AAA0E5"/>
    <a:srgbClr val="F5F9FF"/>
    <a:srgbClr val="4A7EC9"/>
    <a:srgbClr val="0D1747"/>
    <a:srgbClr val="0E1A52"/>
    <a:srgbClr val="000000"/>
    <a:srgbClr val="D7E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720" y="168"/>
      </p:cViewPr>
      <p:guideLst>
        <p:guide orient="horz" pos="205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2.xml"/><Relationship Id="rId6" Type="http://schemas.openxmlformats.org/officeDocument/2006/relationships/image" Target="../media/image14.png"/><Relationship Id="rId5" Type="http://schemas.openxmlformats.org/officeDocument/2006/relationships/image" Target="../media/image8.jpe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3.xml"/><Relationship Id="rId7" Type="http://schemas.openxmlformats.org/officeDocument/2006/relationships/image" Target="../media/image16.png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8.jpeg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4.xml"/><Relationship Id="rId7" Type="http://schemas.openxmlformats.org/officeDocument/2006/relationships/image" Target="../media/image18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8.jpeg"/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7.xml"/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8.xml"/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4.xml"/><Relationship Id="rId4" Type="http://schemas.openxmlformats.org/officeDocument/2006/relationships/image" Target="../media/image8.jpeg"/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5.xml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1.xml"/><Relationship Id="rId5" Type="http://schemas.openxmlformats.org/officeDocument/2006/relationships/image" Target="../media/image8.jpe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70" y="3585922"/>
            <a:ext cx="12190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600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白泽</a:t>
            </a:r>
            <a:r>
              <a:rPr lang="zh-CN" altLang="en-US" sz="5400" b="1" spc="600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问卷</a:t>
            </a:r>
            <a:endParaRPr lang="zh-CN" altLang="en-US" sz="5400" b="1" spc="600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2008932" y="1428751"/>
            <a:ext cx="8336926" cy="10460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753"/>
            <a:ext cx="1219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2021</a:t>
            </a:r>
            <a:r>
              <a:rPr lang="zh-CN" altLang="en-US" sz="2400" dirty="0">
                <a:solidFill>
                  <a:srgbClr val="FFFFFF"/>
                </a:solidFill>
              </a:rPr>
              <a:t>微众银行金融科技高校技术大赛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4340" y="523875"/>
            <a:ext cx="61079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任务进展</a:t>
            </a:r>
            <a:endParaRPr lang="zh-CN" altLang="en-US" sz="2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340" y="27432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pic>
        <p:nvPicPr>
          <p:cNvPr id="9" name="图片 8" descr="任务进展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435" y="1009650"/>
            <a:ext cx="2404745" cy="5209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425" y="1005840"/>
            <a:ext cx="2425700" cy="511873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8392160" y="810895"/>
            <a:ext cx="2773680" cy="555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 descr="!任务（改进版本）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830" y="1026160"/>
            <a:ext cx="2406650" cy="5212080"/>
          </a:xfrm>
          <a:prstGeom prst="rect">
            <a:avLst/>
          </a:prstGeom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2007235" y="857885"/>
            <a:ext cx="2788920" cy="5476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200015" y="869950"/>
            <a:ext cx="2778760" cy="54559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4340" y="523875"/>
            <a:ext cx="61079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模型体验</a:t>
            </a:r>
            <a:endParaRPr lang="en-US" altLang="zh-CN" sz="2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340" y="27432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pic>
        <p:nvPicPr>
          <p:cNvPr id="7" name="图片 6" descr="模型体验-水果新鲜度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25" y="669925"/>
            <a:ext cx="2504440" cy="542544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7771130" y="523875"/>
            <a:ext cx="2881630" cy="5676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Scenes1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8435" y="1810547"/>
            <a:ext cx="6503529" cy="36582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4340" y="523875"/>
            <a:ext cx="61079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模型体验</a:t>
            </a:r>
            <a:endParaRPr lang="zh-CN" altLang="en-US" sz="2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340" y="27432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40" y="709930"/>
            <a:ext cx="2493010" cy="5395595"/>
          </a:xfrm>
          <a:prstGeom prst="rect">
            <a:avLst/>
          </a:prstGeom>
        </p:spPr>
      </p:pic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7618730" y="549275"/>
            <a:ext cx="2881630" cy="5676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Scenes2-2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2495" y="1773555"/>
            <a:ext cx="5886450" cy="33115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4030" y="581025"/>
            <a:ext cx="61079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Baize is all you need</a:t>
            </a:r>
            <a:endParaRPr lang="zh-CN" altLang="en-US" sz="2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340" y="27432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91" y="1407424"/>
            <a:ext cx="3359305" cy="48894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081" y="1367554"/>
            <a:ext cx="3304773" cy="495038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70" y="2966797"/>
            <a:ext cx="12190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Part3.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 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技术方案</a:t>
            </a:r>
            <a:endParaRPr lang="zh-CN" altLang="en-US" sz="5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61340" y="501015"/>
            <a:ext cx="2835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</a:rPr>
              <a:t>总体实现</a:t>
            </a:r>
            <a:r>
              <a:rPr lang="zh-CN" altLang="en-US" sz="2400" b="1" dirty="0">
                <a:solidFill>
                  <a:schemeClr val="bg1"/>
                </a:solidFill>
              </a:rPr>
              <a:t>方案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1224280"/>
            <a:ext cx="9408795" cy="50914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1340" y="19431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635"/>
            <a:ext cx="12190730" cy="68573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61340" y="501015"/>
            <a:ext cx="2845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2. </a:t>
            </a:r>
            <a:r>
              <a:rPr lang="zh-CN" altLang="en-US" sz="2400" b="1" dirty="0">
                <a:solidFill>
                  <a:schemeClr val="bg1"/>
                </a:solidFill>
              </a:rPr>
              <a:t>系统总体</a:t>
            </a:r>
            <a:r>
              <a:rPr lang="zh-CN" altLang="en-US" sz="2400" b="1" dirty="0">
                <a:solidFill>
                  <a:schemeClr val="bg1"/>
                </a:solidFill>
              </a:rPr>
              <a:t>架构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0" y="1219200"/>
            <a:ext cx="9243060" cy="515493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561340" y="19431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61340" y="602615"/>
            <a:ext cx="8524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3. </a:t>
            </a:r>
            <a:r>
              <a:rPr lang="en-US" altLang="zh-CN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sym typeface="+mn-ea"/>
              </a:rPr>
              <a:t>The ascending </a:t>
            </a:r>
            <a:r>
              <a:rPr lang="en-US" altLang="zh-CN" sz="24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sym typeface="+mn-ea"/>
              </a:rPr>
              <a:t>shaply</a:t>
            </a:r>
            <a:r>
              <a:rPr lang="en-US" altLang="zh-CN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sym typeface="+mn-ea"/>
              </a:rPr>
              <a:t> algorithm</a:t>
            </a:r>
            <a:r>
              <a:rPr lang="zh-CN" alt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sym typeface="+mn-ea"/>
              </a:rPr>
              <a:t>（</a:t>
            </a:r>
            <a:r>
              <a:rPr lang="zh-CN" altLang="en-US" sz="2400" b="1" dirty="0">
                <a:solidFill>
                  <a:schemeClr val="bg1"/>
                </a:solidFill>
              </a:rPr>
              <a:t>数据定价</a:t>
            </a:r>
            <a:r>
              <a:rPr lang="zh-CN" altLang="en-US" sz="2400" b="1" dirty="0">
                <a:solidFill>
                  <a:schemeClr val="bg1"/>
                </a:solidFill>
              </a:rPr>
              <a:t>方案）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1340" y="19431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" y="2198370"/>
            <a:ext cx="6720840" cy="31451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288020" y="2439035"/>
            <a:ext cx="328104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Shapley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算法进行改进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白泽星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4340" y="523875"/>
            <a:ext cx="61079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  <a:sym typeface="+mn-ea"/>
              </a:rPr>
              <a:t>4.Muiti</a:t>
            </a:r>
            <a:r>
              <a:rPr lang="en-US" altLang="zh-CN" sz="2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  <a:sym typeface="+mn-ea"/>
              </a:rPr>
              <a:t>-Stages rewards</a:t>
            </a:r>
            <a:r>
              <a:rPr lang="zh-CN" alt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sym typeface="+mn-ea"/>
              </a:rPr>
              <a:t>（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数据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奖励方案）</a:t>
            </a:r>
            <a:endParaRPr lang="zh-CN" altLang="en-US" sz="2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340" y="27432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015605" y="320675"/>
            <a:ext cx="3023870" cy="5956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我的白泽星-查看明细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920" y="523875"/>
            <a:ext cx="2555240" cy="55352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040" y="1579880"/>
            <a:ext cx="4308475" cy="43268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70" y="2966797"/>
            <a:ext cx="12190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Part4.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 商业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价值</a:t>
            </a:r>
            <a:endParaRPr lang="zh-CN" altLang="en-US" sz="5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72234" y="1690619"/>
            <a:ext cx="3578087" cy="1049572"/>
          </a:xfrm>
          <a:prstGeom prst="rect">
            <a:avLst/>
          </a:prstGeom>
          <a:gradFill flip="none" rotWithShape="1">
            <a:gsLst>
              <a:gs pos="0">
                <a:srgbClr val="3769F2">
                  <a:alpha val="44000"/>
                </a:srgbClr>
              </a:gs>
              <a:gs pos="100000">
                <a:srgbClr val="BD0E5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10" name="文本框 9"/>
          <p:cNvSpPr txBox="1"/>
          <p:nvPr/>
        </p:nvSpPr>
        <p:spPr>
          <a:xfrm>
            <a:off x="1615826" y="1951348"/>
            <a:ext cx="3290902" cy="470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01 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作品简介</a:t>
            </a:r>
            <a:endParaRPr kumimoji="0" lang="zh-CN" altLang="en-US" sz="2400" b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71930" y="3219545"/>
            <a:ext cx="3578087" cy="1049572"/>
          </a:xfrm>
          <a:prstGeom prst="rect">
            <a:avLst/>
          </a:prstGeom>
          <a:gradFill flip="none" rotWithShape="1">
            <a:gsLst>
              <a:gs pos="0">
                <a:srgbClr val="3769F2">
                  <a:alpha val="44000"/>
                </a:srgbClr>
              </a:gs>
              <a:gs pos="100000">
                <a:srgbClr val="BD0E5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13" name="文本框 12"/>
          <p:cNvSpPr txBox="1"/>
          <p:nvPr/>
        </p:nvSpPr>
        <p:spPr>
          <a:xfrm>
            <a:off x="1615522" y="3480273"/>
            <a:ext cx="3290902" cy="470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ctr" defTabSz="825500" hangingPunct="0"/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02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功能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介绍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2234" y="4806785"/>
            <a:ext cx="3578087" cy="1049572"/>
          </a:xfrm>
          <a:prstGeom prst="rect">
            <a:avLst/>
          </a:prstGeom>
          <a:gradFill flip="none" rotWithShape="1">
            <a:gsLst>
              <a:gs pos="0">
                <a:srgbClr val="3769F2">
                  <a:alpha val="44000"/>
                </a:srgbClr>
              </a:gs>
              <a:gs pos="100000">
                <a:srgbClr val="BD0E5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15" name="文本框 14"/>
          <p:cNvSpPr txBox="1"/>
          <p:nvPr/>
        </p:nvSpPr>
        <p:spPr>
          <a:xfrm>
            <a:off x="1615826" y="5067513"/>
            <a:ext cx="3290902" cy="470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kumimoji="0" lang="en-US" sz="2400" b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03 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技术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方案</a:t>
            </a:r>
            <a:endParaRPr kumimoji="0" lang="zh-CN" altLang="en-US" sz="2400" b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7835" y="210185"/>
            <a:ext cx="28054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目录</a:t>
            </a:r>
            <a:endParaRPr lang="zh-CN" altLang="en-US" sz="4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83119" y="1690619"/>
            <a:ext cx="3578087" cy="1049572"/>
          </a:xfrm>
          <a:prstGeom prst="rect">
            <a:avLst/>
          </a:prstGeom>
          <a:gradFill flip="none" rotWithShape="1">
            <a:gsLst>
              <a:gs pos="0">
                <a:srgbClr val="3769F2">
                  <a:alpha val="44000"/>
                </a:srgbClr>
              </a:gs>
              <a:gs pos="100000">
                <a:srgbClr val="BD0E5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b="1"/>
          </a:p>
        </p:txBody>
      </p:sp>
      <p:sp>
        <p:nvSpPr>
          <p:cNvPr id="22" name="文本框 21"/>
          <p:cNvSpPr txBox="1"/>
          <p:nvPr/>
        </p:nvSpPr>
        <p:spPr>
          <a:xfrm>
            <a:off x="7426711" y="1951348"/>
            <a:ext cx="3290902" cy="470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04 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商业价值</a:t>
            </a:r>
            <a:endParaRPr kumimoji="0" lang="zh-CN" altLang="en-US" sz="2400" b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82815" y="3219545"/>
            <a:ext cx="3578087" cy="1049572"/>
          </a:xfrm>
          <a:prstGeom prst="rect">
            <a:avLst/>
          </a:prstGeom>
          <a:gradFill flip="none" rotWithShape="1">
            <a:gsLst>
              <a:gs pos="0">
                <a:srgbClr val="3769F2">
                  <a:alpha val="44000"/>
                </a:srgbClr>
              </a:gs>
              <a:gs pos="100000">
                <a:srgbClr val="BD0E5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b="1"/>
          </a:p>
        </p:txBody>
      </p:sp>
      <p:sp>
        <p:nvSpPr>
          <p:cNvPr id="24" name="文本框 23"/>
          <p:cNvSpPr txBox="1"/>
          <p:nvPr/>
        </p:nvSpPr>
        <p:spPr>
          <a:xfrm>
            <a:off x="7426407" y="3480273"/>
            <a:ext cx="3290902" cy="470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lvl="0" algn="ctr" defTabSz="825500" hangingPunct="0"/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0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5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产品规划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-46355"/>
            <a:ext cx="12190730" cy="68573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61340" y="501015"/>
            <a:ext cx="3100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商业价值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1340" y="19431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sp>
        <p:nvSpPr>
          <p:cNvPr id="268" name="TextBox 10"/>
          <p:cNvSpPr txBox="1"/>
          <p:nvPr/>
        </p:nvSpPr>
        <p:spPr>
          <a:xfrm>
            <a:off x="1196340" y="2003425"/>
            <a:ext cx="3366770" cy="85852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p>
            <a:pPr algn="l" latinLnBrk="1">
              <a:lnSpc>
                <a:spcPct val="113000"/>
              </a:lnSpc>
            </a:pPr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首个面向C端用户的联邦学习工具类应用</a:t>
            </a:r>
            <a:endParaRPr 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9" name="TextBox 11"/>
          <p:cNvSpPr txBox="1"/>
          <p:nvPr/>
        </p:nvSpPr>
        <p:spPr>
          <a:xfrm>
            <a:off x="1196340" y="3335020"/>
            <a:ext cx="3517265" cy="150241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p>
            <a:pPr marL="200025" indent="-200025" algn="l" latinLnBrk="1">
              <a:lnSpc>
                <a:spcPct val="150000"/>
              </a:lnSpc>
              <a:buChar char="◆"/>
            </a:pPr>
            <a:r>
              <a: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建模方获取高质量数据</a:t>
            </a:r>
            <a:endParaRPr 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0025" indent="-200025" algn="l" latinLnBrk="1">
              <a:lnSpc>
                <a:spcPct val="150000"/>
              </a:lnSpc>
              <a:buChar char="◆"/>
            </a:pPr>
            <a:r>
              <a: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聚合进程可视化</a:t>
            </a:r>
            <a:endParaRPr 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0025" indent="-200025" algn="l" latinLnBrk="1">
              <a:lnSpc>
                <a:spcPct val="150000"/>
              </a:lnSpc>
              <a:buChar char="◆"/>
            </a:pPr>
            <a:r>
              <a: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大型机构间联合建模的联邦学习平台的补充</a:t>
            </a:r>
            <a:endParaRPr 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0" name="TextBox 12"/>
          <p:cNvSpPr txBox="1"/>
          <p:nvPr/>
        </p:nvSpPr>
        <p:spPr>
          <a:xfrm>
            <a:off x="5450751" y="2003273"/>
            <a:ext cx="2652649" cy="44196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p>
            <a:pPr algn="l" latinLnBrk="1">
              <a:lnSpc>
                <a:spcPct val="113000"/>
              </a:lnSpc>
            </a:pPr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小型数据交易市场</a:t>
            </a:r>
            <a:endParaRPr 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1" name="TextBox 13"/>
          <p:cNvSpPr txBox="1"/>
          <p:nvPr/>
        </p:nvSpPr>
        <p:spPr>
          <a:xfrm>
            <a:off x="5523865" y="3335020"/>
            <a:ext cx="2094865" cy="1041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p>
            <a:pPr marL="200025" indent="-200025" algn="l" latinLnBrk="1">
              <a:lnSpc>
                <a:spcPct val="150000"/>
              </a:lnSpc>
              <a:buChar char="◆"/>
            </a:pPr>
            <a:r>
              <a: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数据积累</a:t>
            </a:r>
            <a:endParaRPr 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0025" indent="-200025" algn="l" latinLnBrk="1">
              <a:lnSpc>
                <a:spcPct val="150000"/>
              </a:lnSpc>
              <a:buChar char="◆"/>
            </a:pPr>
            <a:r>
              <a: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数据集规范流转</a:t>
            </a:r>
            <a:endParaRPr 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0025" indent="-200025" algn="l" latinLnBrk="1">
              <a:lnSpc>
                <a:spcPct val="113000"/>
              </a:lnSpc>
              <a:buChar char="◆"/>
            </a:pPr>
            <a:endParaRPr 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2" name="TextBox 14"/>
          <p:cNvSpPr txBox="1"/>
          <p:nvPr/>
        </p:nvSpPr>
        <p:spPr>
          <a:xfrm>
            <a:off x="8633130" y="2003209"/>
            <a:ext cx="2652649" cy="44196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p>
            <a:pPr algn="l" latinLnBrk="1">
              <a:lnSpc>
                <a:spcPct val="113000"/>
              </a:lnSpc>
            </a:pPr>
            <a:r>
              <a: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模型体验社区</a:t>
            </a:r>
            <a:endParaRPr 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3"/>
          <p:cNvSpPr txBox="1"/>
          <p:nvPr/>
        </p:nvSpPr>
        <p:spPr>
          <a:xfrm>
            <a:off x="8632825" y="3335020"/>
            <a:ext cx="2094865" cy="1041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p>
            <a:pPr marL="200025" indent="-200025" algn="l" latinLnBrk="1">
              <a:lnSpc>
                <a:spcPct val="150000"/>
              </a:lnSpc>
              <a:buChar char="◆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本地检测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0025" indent="-200025" algn="l" latinLnBrk="1">
              <a:lnSpc>
                <a:spcPct val="150000"/>
              </a:lnSpc>
              <a:buChar char="◆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检测结果保密</a:t>
            </a:r>
            <a:endParaRPr 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0025" indent="-200025" algn="l" latinLnBrk="1">
              <a:lnSpc>
                <a:spcPct val="113000"/>
              </a:lnSpc>
              <a:buChar char="◆"/>
            </a:pPr>
            <a:endParaRPr 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bldLvl="0" animBg="1"/>
      <p:bldP spid="269" grpId="0" bldLvl="0" animBg="1"/>
      <p:bldP spid="270" grpId="0" bldLvl="0" animBg="1"/>
      <p:bldP spid="271" grpId="0" bldLvl="0" animBg="1"/>
      <p:bldP spid="272" grpId="0" bldLvl="0" animBg="1"/>
      <p:bldP spid="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70" y="2966797"/>
            <a:ext cx="12190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Part5.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 产品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规划</a:t>
            </a:r>
            <a:endParaRPr lang="zh-CN" altLang="en-US" sz="5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-6350"/>
            <a:ext cx="12190730" cy="68573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61340" y="501015"/>
            <a:ext cx="2094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规划与展望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1340" y="19431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87425" y="3242310"/>
            <a:ext cx="272796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一是精准投放</a:t>
            </a:r>
            <a:endParaRPr lang="zh-CN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二是把控数据质量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三是加速数据回收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6830" y="3488690"/>
            <a:ext cx="165608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9360" y="4697730"/>
            <a:ext cx="16465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可信计算</a:t>
            </a:r>
            <a:endParaRPr lang="zh-CN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987425" y="2077085"/>
            <a:ext cx="2009775" cy="666750"/>
          </a:xfrm>
          <a:prstGeom prst="homePlate">
            <a:avLst/>
          </a:prstGeom>
          <a:solidFill>
            <a:srgbClr val="284C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 </a:t>
            </a:r>
            <a:r>
              <a:rPr lang="zh-CN" altLang="en-US" b="1"/>
              <a:t>优化</a:t>
            </a:r>
            <a:r>
              <a:rPr lang="zh-CN" altLang="en-US" b="1"/>
              <a:t>提升</a:t>
            </a:r>
            <a:endParaRPr lang="zh-CN" altLang="en-US" b="1"/>
          </a:p>
        </p:txBody>
      </p:sp>
      <p:sp>
        <p:nvSpPr>
          <p:cNvPr id="8" name="五边形 7"/>
          <p:cNvSpPr/>
          <p:nvPr/>
        </p:nvSpPr>
        <p:spPr>
          <a:xfrm>
            <a:off x="3769360" y="2077085"/>
            <a:ext cx="2009775" cy="666750"/>
          </a:xfrm>
          <a:prstGeom prst="homePlate">
            <a:avLst/>
          </a:prstGeom>
          <a:solidFill>
            <a:srgbClr val="4A7EC9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 </a:t>
            </a:r>
            <a:r>
              <a:rPr lang="zh-CN" altLang="en-US" b="1"/>
              <a:t>技术</a:t>
            </a:r>
            <a:r>
              <a:rPr lang="zh-CN" altLang="en-US" b="1"/>
              <a:t>赋能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3946525" y="3964940"/>
            <a:ext cx="18326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数据的使用与操作记录上链</a:t>
            </a:r>
            <a:endParaRPr lang="zh-CN" altLang="en-US" sz="12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46525" y="5163185"/>
            <a:ext cx="18326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2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可靠容器，保护数据隐私性与机密性</a:t>
            </a:r>
            <a:endParaRPr lang="zh-CN" altLang="en-US" sz="12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五边形 10"/>
          <p:cNvSpPr/>
          <p:nvPr/>
        </p:nvSpPr>
        <p:spPr>
          <a:xfrm>
            <a:off x="6502400" y="2077085"/>
            <a:ext cx="2009775" cy="66675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定制化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6713220" y="3488690"/>
            <a:ext cx="165608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医院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0" y="813435"/>
            <a:ext cx="2466340" cy="532955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9089390" y="695325"/>
            <a:ext cx="2838450" cy="55918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5440" y="2552700"/>
            <a:ext cx="116827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感谢各位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老师！</a:t>
            </a:r>
            <a:endParaRPr lang="zh-CN" altLang="en-US" sz="5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  <a:p>
            <a:pPr algn="ctr"/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请各位老师提出宝贵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意见！</a:t>
            </a:r>
            <a:endParaRPr lang="zh-CN" altLang="en-US" sz="5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79" y="6461670"/>
            <a:ext cx="2267163" cy="24320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15" y="0"/>
            <a:ext cx="15770432" cy="68597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70" y="2966797"/>
            <a:ext cx="12190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Part1.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 作品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简介</a:t>
            </a:r>
            <a:endParaRPr lang="zh-CN" altLang="en-US" sz="5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61340" y="501015"/>
            <a:ext cx="2094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1. </a:t>
            </a:r>
            <a:r>
              <a:rPr lang="zh-CN" altLang="en-US" sz="2400" b="1" dirty="0">
                <a:solidFill>
                  <a:schemeClr val="bg1"/>
                </a:solidFill>
              </a:rPr>
              <a:t>作品背景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1340" y="19431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sp>
        <p:nvSpPr>
          <p:cNvPr id="107" name="文本框 106"/>
          <p:cNvSpPr txBox="1"/>
          <p:nvPr/>
        </p:nvSpPr>
        <p:spPr>
          <a:xfrm>
            <a:off x="5804535" y="2228850"/>
            <a:ext cx="582930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250000"/>
              </a:lnSpc>
              <a:buFont typeface="Wingdings" panose="05000000000000000000" charset="0"/>
              <a:buChar char="Ø"/>
            </a:pPr>
            <a:r>
              <a:rPr lang="zh-CN" sz="16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机构间的联合建模缺少更精准的用户</a:t>
            </a:r>
            <a:r>
              <a:rPr lang="zh-CN" sz="16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画像</a:t>
            </a:r>
            <a:endParaRPr lang="zh-CN" sz="16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机构间的分布式变成广大C端用户间的分布式</a:t>
            </a:r>
            <a:endParaRPr lang="zh-CN" altLang="en-US" sz="16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传统联邦学习范式</a:t>
            </a:r>
            <a:r>
              <a:rPr lang="zh-CN" altLang="en-US" sz="1600" b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</a:t>
            </a:r>
            <a:endParaRPr lang="zh-CN" altLang="en-US" sz="16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charset="0"/>
              <a:buChar char="Ø"/>
            </a:pPr>
            <a:endParaRPr lang="zh-CN" altLang="en-US" sz="1600" b="1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数据交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" y="1381760"/>
            <a:ext cx="5298440" cy="50057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61340" y="501015"/>
            <a:ext cx="2094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2. </a:t>
            </a:r>
            <a:r>
              <a:rPr lang="zh-CN" altLang="en-US" sz="2400" b="1" dirty="0">
                <a:solidFill>
                  <a:schemeClr val="bg1"/>
                </a:solidFill>
              </a:rPr>
              <a:t>作品</a:t>
            </a:r>
            <a:r>
              <a:rPr lang="zh-CN" altLang="en-US" sz="2400" b="1" dirty="0">
                <a:solidFill>
                  <a:schemeClr val="bg1"/>
                </a:solidFill>
              </a:rPr>
              <a:t>定位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1340" y="19431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pic>
        <p:nvPicPr>
          <p:cNvPr id="3" name="图片 2" descr="gh_1fb0a60ee6ed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295" y="194310"/>
            <a:ext cx="1434465" cy="1434465"/>
          </a:xfrm>
          <a:prstGeom prst="roundRect">
            <a:avLst/>
          </a:prstGeom>
        </p:spPr>
      </p:pic>
      <p:sp>
        <p:nvSpPr>
          <p:cNvPr id="194" name="Freeform 1"/>
          <p:cNvSpPr/>
          <p:nvPr/>
        </p:nvSpPr>
        <p:spPr>
          <a:xfrm>
            <a:off x="1039635" y="1548968"/>
            <a:ext cx="4421782" cy="4360558"/>
          </a:xfrm>
          <a:custGeom>
            <a:avLst/>
            <a:gdLst/>
            <a:ahLst/>
            <a:cxnLst/>
            <a:rect l="l" t="t" r="r" b="b"/>
            <a:pathLst>
              <a:path w="4421782" h="4360558">
                <a:moveTo>
                  <a:pt x="0" y="0"/>
                </a:moveTo>
                <a:lnTo>
                  <a:pt x="4421782" y="0"/>
                </a:lnTo>
                <a:lnTo>
                  <a:pt x="4421782" y="4360558"/>
                </a:lnTo>
                <a:lnTo>
                  <a:pt x="0" y="4360558"/>
                </a:lnTo>
                <a:close/>
              </a:path>
            </a:pathLst>
          </a:custGeom>
          <a:solidFill>
            <a:srgbClr val="F5F9FF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06" name="Freeform 13"/>
          <p:cNvSpPr/>
          <p:nvPr/>
        </p:nvSpPr>
        <p:spPr>
          <a:xfrm>
            <a:off x="1496695" y="1789430"/>
            <a:ext cx="3498850" cy="592455"/>
          </a:xfrm>
          <a:custGeom>
            <a:avLst/>
            <a:gdLst/>
            <a:ahLst/>
            <a:cxnLst/>
            <a:rect l="l" t="t" r="r" b="b"/>
            <a:pathLst>
              <a:path w="3498748" h="363295">
                <a:moveTo>
                  <a:pt x="0" y="0"/>
                </a:moveTo>
                <a:lnTo>
                  <a:pt x="3498748" y="0"/>
                </a:lnTo>
                <a:lnTo>
                  <a:pt x="3498748" y="363295"/>
                </a:lnTo>
                <a:lnTo>
                  <a:pt x="0" y="363295"/>
                </a:lnTo>
                <a:close/>
              </a:path>
            </a:pathLst>
          </a:custGeom>
          <a:solidFill>
            <a:srgbClr val="074BD7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207" name="TextBox 14"/>
          <p:cNvSpPr txBox="1"/>
          <p:nvPr/>
        </p:nvSpPr>
        <p:spPr>
          <a:xfrm>
            <a:off x="2562365" y="1934413"/>
            <a:ext cx="1357566" cy="37274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p>
            <a:pPr algn="ctr" latinLnBrk="1">
              <a:lnSpc>
                <a:spcPct val="113000"/>
              </a:lnSpc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白泽问卷</a:t>
            </a:r>
            <a:r>
              <a:rPr lang="en-US" sz="1600" b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en-US" sz="1100"/>
          </a:p>
        </p:txBody>
      </p:sp>
      <p:sp>
        <p:nvSpPr>
          <p:cNvPr id="208" name="TextBox 15"/>
          <p:cNvSpPr txBox="1"/>
          <p:nvPr/>
        </p:nvSpPr>
        <p:spPr>
          <a:xfrm>
            <a:off x="1582560" y="2556078"/>
            <a:ext cx="3337014" cy="164084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p>
            <a:pPr marL="171450" indent="-171450" algn="l" latinLnBrk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>
                <a:solidFill>
                  <a:srgbClr val="2A6A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b="1">
                <a:solidFill>
                  <a:srgbClr val="2A6A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FATE</a:t>
            </a:r>
            <a:r>
              <a:rPr lang="zh-CN" altLang="en-US" sz="1400" b="1">
                <a:solidFill>
                  <a:srgbClr val="2A6A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1400" b="1">
              <a:solidFill>
                <a:srgbClr val="2A6A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latinLnBrk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>
                <a:solidFill>
                  <a:srgbClr val="2A6A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</a:t>
            </a:r>
            <a:r>
              <a:rPr lang="en-US" altLang="zh-CN" sz="1400" b="1">
                <a:solidFill>
                  <a:srgbClr val="2A6A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b="1">
                <a:solidFill>
                  <a:srgbClr val="2A6A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zh-CN" altLang="en-US" sz="1400" b="1">
              <a:solidFill>
                <a:srgbClr val="2A6A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latinLnBrk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>
                <a:solidFill>
                  <a:srgbClr val="2A6A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集数据收集、模型训练与聚合、数据定价于一体</a:t>
            </a:r>
            <a:endParaRPr lang="zh-CN" altLang="en-US" sz="1400" b="1">
              <a:solidFill>
                <a:srgbClr val="2A6A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latinLnBrk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>
                <a:solidFill>
                  <a:srgbClr val="2A6A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多平台一体化</a:t>
            </a:r>
            <a:r>
              <a:rPr lang="en-US" altLang="zh-CN" sz="1400" b="1">
                <a:solidFill>
                  <a:srgbClr val="2A6A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b="1">
                <a:solidFill>
                  <a:srgbClr val="2A6A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1400" b="1">
              <a:solidFill>
                <a:srgbClr val="2A6A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9" name="Connector 16"/>
          <p:cNvCxnSpPr/>
          <p:nvPr/>
        </p:nvCxnSpPr>
        <p:spPr>
          <a:xfrm flipH="1">
            <a:off x="1465085" y="4370908"/>
            <a:ext cx="3562286" cy="0"/>
          </a:xfrm>
          <a:prstGeom prst="straightConnector1">
            <a:avLst/>
          </a:prstGeom>
          <a:solidFill>
            <a:srgbClr val="2A6AF1"/>
          </a:solidFill>
          <a:ln w="6350">
            <a:solidFill>
              <a:srgbClr val="2A6AF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10" name="Freeform 17"/>
          <p:cNvSpPr/>
          <p:nvPr/>
        </p:nvSpPr>
        <p:spPr>
          <a:xfrm>
            <a:off x="1920289" y="4615244"/>
            <a:ext cx="907078" cy="950355"/>
          </a:xfrm>
          <a:custGeom>
            <a:avLst/>
            <a:gdLst/>
            <a:ahLst/>
            <a:cxnLst/>
            <a:rect l="l" t="t" r="r" b="b"/>
            <a:pathLst>
              <a:path w="907078" h="950355">
                <a:moveTo>
                  <a:pt x="726" y="475178"/>
                </a:moveTo>
                <a:cubicBezTo>
                  <a:pt x="0" y="312920"/>
                  <a:pt x="86147" y="162677"/>
                  <a:pt x="226546" y="81339"/>
                </a:cubicBezTo>
                <a:cubicBezTo>
                  <a:pt x="366945" y="0"/>
                  <a:pt x="540133" y="0"/>
                  <a:pt x="680533" y="81339"/>
                </a:cubicBezTo>
                <a:cubicBezTo>
                  <a:pt x="820932" y="162677"/>
                  <a:pt x="907078" y="312920"/>
                  <a:pt x="906353" y="475178"/>
                </a:cubicBezTo>
                <a:cubicBezTo>
                  <a:pt x="907078" y="637435"/>
                  <a:pt x="820932" y="787678"/>
                  <a:pt x="680533" y="869016"/>
                </a:cubicBezTo>
                <a:cubicBezTo>
                  <a:pt x="540133" y="950355"/>
                  <a:pt x="366945" y="950355"/>
                  <a:pt x="226546" y="869016"/>
                </a:cubicBezTo>
                <a:cubicBezTo>
                  <a:pt x="86147" y="787678"/>
                  <a:pt x="0" y="637435"/>
                  <a:pt x="726" y="475178"/>
                </a:cubicBezTo>
                <a:close/>
              </a:path>
            </a:pathLst>
          </a:custGeom>
          <a:solidFill>
            <a:srgbClr val="2A6AF1"/>
          </a:solidFill>
        </p:spPr>
        <p:txBody>
          <a:bodyPr lIns="127000" rIns="127000" rtlCol="0" anchor="ctr"/>
          <a:p>
            <a:pPr algn="ctr" latinLnBrk="1">
              <a:lnSpc>
                <a:spcPct val="113000"/>
              </a:lnSpc>
            </a:pPr>
            <a:r>
              <a:rPr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小程序端</a:t>
            </a:r>
            <a:endParaRPr lang="zh-CN" altLang="en-US" sz="1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Freeform 18"/>
          <p:cNvSpPr/>
          <p:nvPr/>
        </p:nvSpPr>
        <p:spPr>
          <a:xfrm>
            <a:off x="3812589" y="4666044"/>
            <a:ext cx="907078" cy="950355"/>
          </a:xfrm>
          <a:custGeom>
            <a:avLst/>
            <a:gdLst/>
            <a:ahLst/>
            <a:cxnLst/>
            <a:rect l="l" t="t" r="r" b="b"/>
            <a:pathLst>
              <a:path w="907078" h="950355">
                <a:moveTo>
                  <a:pt x="726" y="475178"/>
                </a:moveTo>
                <a:cubicBezTo>
                  <a:pt x="0" y="312920"/>
                  <a:pt x="86147" y="162677"/>
                  <a:pt x="226546" y="81339"/>
                </a:cubicBezTo>
                <a:cubicBezTo>
                  <a:pt x="366945" y="0"/>
                  <a:pt x="540133" y="0"/>
                  <a:pt x="680533" y="81339"/>
                </a:cubicBezTo>
                <a:cubicBezTo>
                  <a:pt x="820932" y="162677"/>
                  <a:pt x="907078" y="312920"/>
                  <a:pt x="906353" y="475178"/>
                </a:cubicBezTo>
                <a:cubicBezTo>
                  <a:pt x="907078" y="637435"/>
                  <a:pt x="820932" y="787678"/>
                  <a:pt x="680533" y="869016"/>
                </a:cubicBezTo>
                <a:cubicBezTo>
                  <a:pt x="540133" y="950355"/>
                  <a:pt x="366945" y="950355"/>
                  <a:pt x="226546" y="869016"/>
                </a:cubicBezTo>
                <a:cubicBezTo>
                  <a:pt x="86147" y="787678"/>
                  <a:pt x="0" y="637435"/>
                  <a:pt x="726" y="475178"/>
                </a:cubicBezTo>
                <a:close/>
              </a:path>
            </a:pathLst>
          </a:custGeom>
          <a:solidFill>
            <a:srgbClr val="2A6AF1"/>
          </a:solidFill>
        </p:spPr>
        <p:txBody>
          <a:bodyPr lIns="127000" rIns="127000" rtlCol="0" anchor="ctr"/>
          <a:p>
            <a:pPr algn="ctr" latinLnBrk="1">
              <a:lnSpc>
                <a:spcPct val="113000"/>
              </a:lnSpc>
            </a:pPr>
            <a:r>
              <a:rPr 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zh-CN" altLang="en-US" sz="1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8"/>
          <p:cNvSpPr/>
          <p:nvPr/>
        </p:nvSpPr>
        <p:spPr>
          <a:xfrm>
            <a:off x="6844494" y="2126458"/>
            <a:ext cx="928990" cy="973258"/>
          </a:xfrm>
          <a:custGeom>
            <a:avLst/>
            <a:gdLst/>
            <a:ahLst/>
            <a:cxnLst/>
            <a:rect l="l" t="t" r="r" b="b"/>
            <a:pathLst>
              <a:path w="928990" h="973258">
                <a:moveTo>
                  <a:pt x="743" y="486628"/>
                </a:moveTo>
                <a:cubicBezTo>
                  <a:pt x="0" y="320461"/>
                  <a:pt x="88227" y="166597"/>
                  <a:pt x="232018" y="83298"/>
                </a:cubicBezTo>
                <a:cubicBezTo>
                  <a:pt x="375809" y="0"/>
                  <a:pt x="553181" y="0"/>
                  <a:pt x="696972" y="83298"/>
                </a:cubicBezTo>
                <a:cubicBezTo>
                  <a:pt x="840762" y="166597"/>
                  <a:pt x="928990" y="320461"/>
                  <a:pt x="928247" y="486628"/>
                </a:cubicBezTo>
                <a:cubicBezTo>
                  <a:pt x="928990" y="652796"/>
                  <a:pt x="840762" y="806659"/>
                  <a:pt x="696972" y="889958"/>
                </a:cubicBezTo>
                <a:cubicBezTo>
                  <a:pt x="553181" y="973257"/>
                  <a:pt x="375809" y="973257"/>
                  <a:pt x="232018" y="889958"/>
                </a:cubicBezTo>
                <a:cubicBezTo>
                  <a:pt x="88227" y="806659"/>
                  <a:pt x="0" y="652796"/>
                  <a:pt x="743" y="486628"/>
                </a:cubicBezTo>
                <a:close/>
              </a:path>
            </a:pathLst>
          </a:custGeom>
          <a:solidFill>
            <a:srgbClr val="FFFFFF"/>
          </a:solidFill>
          <a:ln w="44450">
            <a:solidFill>
              <a:srgbClr val="60A4E7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3" name="Freeform 9"/>
          <p:cNvSpPr/>
          <p:nvPr/>
        </p:nvSpPr>
        <p:spPr>
          <a:xfrm>
            <a:off x="6907001" y="2193035"/>
            <a:ext cx="804156" cy="842475"/>
          </a:xfrm>
          <a:custGeom>
            <a:avLst/>
            <a:gdLst/>
            <a:ahLst/>
            <a:cxnLst/>
            <a:rect l="l" t="t" r="r" b="b"/>
            <a:pathLst>
              <a:path w="804156" h="842475">
                <a:moveTo>
                  <a:pt x="643" y="421238"/>
                </a:moveTo>
                <a:cubicBezTo>
                  <a:pt x="0" y="277399"/>
                  <a:pt x="76372" y="144211"/>
                  <a:pt x="200841" y="72106"/>
                </a:cubicBezTo>
                <a:cubicBezTo>
                  <a:pt x="325310" y="0"/>
                  <a:pt x="478847" y="0"/>
                  <a:pt x="603316" y="72106"/>
                </a:cubicBezTo>
                <a:cubicBezTo>
                  <a:pt x="727785" y="144211"/>
                  <a:pt x="804157" y="277399"/>
                  <a:pt x="803513" y="421238"/>
                </a:cubicBezTo>
                <a:cubicBezTo>
                  <a:pt x="804157" y="565076"/>
                  <a:pt x="727785" y="698264"/>
                  <a:pt x="603316" y="770370"/>
                </a:cubicBezTo>
                <a:cubicBezTo>
                  <a:pt x="478847" y="842475"/>
                  <a:pt x="325310" y="842475"/>
                  <a:pt x="200841" y="770370"/>
                </a:cubicBezTo>
                <a:cubicBezTo>
                  <a:pt x="76372" y="698264"/>
                  <a:pt x="0" y="565076"/>
                  <a:pt x="643" y="421238"/>
                </a:cubicBezTo>
                <a:close/>
              </a:path>
            </a:pathLst>
          </a:custGeom>
          <a:solidFill>
            <a:srgbClr val="2A6AF1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4" name="TextBox 10"/>
          <p:cNvSpPr txBox="1"/>
          <p:nvPr/>
        </p:nvSpPr>
        <p:spPr>
          <a:xfrm>
            <a:off x="7929804" y="2466226"/>
            <a:ext cx="2415934" cy="27749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0" tIns="0" rIns="0" bIns="0" rtlCol="0" anchor="t">
            <a:spAutoFit/>
          </a:bodyPr>
          <a:p>
            <a:pPr algn="l" latinLnBrk="1">
              <a:lnSpc>
                <a:spcPct val="113000"/>
              </a:lnSpc>
            </a:pPr>
            <a:r>
              <a:rPr lang="zh-CN" altLang="en-US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数据拥有者（广大</a:t>
            </a:r>
            <a:r>
              <a:rPr lang="en-US" altLang="zh-CN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端用户）</a:t>
            </a: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13"/>
          <p:cNvSpPr/>
          <p:nvPr/>
        </p:nvSpPr>
        <p:spPr>
          <a:xfrm>
            <a:off x="6844494" y="3586957"/>
            <a:ext cx="928990" cy="973258"/>
          </a:xfrm>
          <a:custGeom>
            <a:avLst/>
            <a:gdLst/>
            <a:ahLst/>
            <a:cxnLst/>
            <a:rect l="l" t="t" r="r" b="b"/>
            <a:pathLst>
              <a:path w="928990" h="973258">
                <a:moveTo>
                  <a:pt x="743" y="486629"/>
                </a:moveTo>
                <a:cubicBezTo>
                  <a:pt x="0" y="320462"/>
                  <a:pt x="88227" y="166598"/>
                  <a:pt x="232018" y="83299"/>
                </a:cubicBezTo>
                <a:cubicBezTo>
                  <a:pt x="375809" y="0"/>
                  <a:pt x="553181" y="0"/>
                  <a:pt x="696972" y="83299"/>
                </a:cubicBezTo>
                <a:cubicBezTo>
                  <a:pt x="840762" y="166598"/>
                  <a:pt x="928990" y="320462"/>
                  <a:pt x="928247" y="486629"/>
                </a:cubicBezTo>
                <a:cubicBezTo>
                  <a:pt x="928990" y="652796"/>
                  <a:pt x="840762" y="806660"/>
                  <a:pt x="696972" y="889959"/>
                </a:cubicBezTo>
                <a:cubicBezTo>
                  <a:pt x="553181" y="973258"/>
                  <a:pt x="375809" y="973258"/>
                  <a:pt x="232018" y="889959"/>
                </a:cubicBezTo>
                <a:cubicBezTo>
                  <a:pt x="88227" y="806660"/>
                  <a:pt x="0" y="652796"/>
                  <a:pt x="743" y="486629"/>
                </a:cubicBezTo>
                <a:close/>
              </a:path>
            </a:pathLst>
          </a:custGeom>
          <a:solidFill>
            <a:srgbClr val="FFFFFF"/>
          </a:solidFill>
          <a:ln w="44450">
            <a:solidFill>
              <a:srgbClr val="60A4E7"/>
            </a:solidFill>
            <a:prstDash val="solid"/>
            <a:miter/>
          </a:ln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8" name="Freeform 14"/>
          <p:cNvSpPr/>
          <p:nvPr/>
        </p:nvSpPr>
        <p:spPr>
          <a:xfrm>
            <a:off x="6907001" y="3653535"/>
            <a:ext cx="804156" cy="842475"/>
          </a:xfrm>
          <a:custGeom>
            <a:avLst/>
            <a:gdLst/>
            <a:ahLst/>
            <a:cxnLst/>
            <a:rect l="l" t="t" r="r" b="b"/>
            <a:pathLst>
              <a:path w="804156" h="842475">
                <a:moveTo>
                  <a:pt x="643" y="421238"/>
                </a:moveTo>
                <a:cubicBezTo>
                  <a:pt x="0" y="277399"/>
                  <a:pt x="76372" y="144211"/>
                  <a:pt x="200841" y="72106"/>
                </a:cubicBezTo>
                <a:cubicBezTo>
                  <a:pt x="325310" y="0"/>
                  <a:pt x="478847" y="0"/>
                  <a:pt x="603316" y="72106"/>
                </a:cubicBezTo>
                <a:cubicBezTo>
                  <a:pt x="727785" y="144211"/>
                  <a:pt x="804157" y="277399"/>
                  <a:pt x="803513" y="421238"/>
                </a:cubicBezTo>
                <a:cubicBezTo>
                  <a:pt x="804157" y="565076"/>
                  <a:pt x="727785" y="698264"/>
                  <a:pt x="603316" y="770370"/>
                </a:cubicBezTo>
                <a:cubicBezTo>
                  <a:pt x="478847" y="842475"/>
                  <a:pt x="325310" y="842475"/>
                  <a:pt x="200841" y="770370"/>
                </a:cubicBezTo>
                <a:cubicBezTo>
                  <a:pt x="76372" y="698264"/>
                  <a:pt x="0" y="565076"/>
                  <a:pt x="643" y="421238"/>
                </a:cubicBezTo>
                <a:close/>
              </a:path>
            </a:pathLst>
          </a:custGeom>
          <a:solidFill>
            <a:srgbClr val="2A6AF1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sp>
        <p:nvSpPr>
          <p:cNvPr id="39" name="TextBox 15"/>
          <p:cNvSpPr txBox="1"/>
          <p:nvPr/>
        </p:nvSpPr>
        <p:spPr>
          <a:xfrm>
            <a:off x="8031480" y="3933825"/>
            <a:ext cx="3089910" cy="27749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0" rIns="0" bIns="0" rtlCol="0" anchor="t">
            <a:spAutoFit/>
          </a:bodyPr>
          <a:p>
            <a:pPr algn="l" latinLnBrk="1">
              <a:lnSpc>
                <a:spcPct val="113000"/>
              </a:lnSpc>
            </a:pPr>
            <a:r>
              <a:rPr lang="zh-CN" altLang="en-US" sz="1600" b="1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数据需求方（企业、机构、</a:t>
            </a:r>
            <a:r>
              <a:rPr lang="zh-CN" altLang="en-US" sz="1600" b="1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高校）</a:t>
            </a:r>
            <a:endParaRPr lang="zh-CN" altLang="en-US" sz="1600" b="1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16"/>
          <p:cNvSpPr/>
          <p:nvPr/>
        </p:nvSpPr>
        <p:spPr>
          <a:xfrm>
            <a:off x="7107555" y="3851275"/>
            <a:ext cx="422910" cy="422910"/>
          </a:xfrm>
          <a:custGeom>
            <a:avLst/>
            <a:gdLst/>
            <a:ahLst/>
            <a:cxnLst/>
            <a:rect l="l" t="t" r="r" b="b"/>
            <a:pathLst>
              <a:path w="443502" h="443502">
                <a:moveTo>
                  <a:pt x="227114" y="0"/>
                </a:moveTo>
                <a:cubicBezTo>
                  <a:pt x="143961" y="0"/>
                  <a:pt x="76518" y="61773"/>
                  <a:pt x="76518" y="137929"/>
                </a:cubicBezTo>
                <a:cubicBezTo>
                  <a:pt x="76518" y="189248"/>
                  <a:pt x="107456" y="233472"/>
                  <a:pt x="152830" y="257231"/>
                </a:cubicBezTo>
                <a:cubicBezTo>
                  <a:pt x="66275" y="282827"/>
                  <a:pt x="3094" y="356005"/>
                  <a:pt x="0" y="443185"/>
                </a:cubicBezTo>
                <a:lnTo>
                  <a:pt x="31213" y="443185"/>
                </a:lnTo>
                <a:cubicBezTo>
                  <a:pt x="34994" y="351348"/>
                  <a:pt x="116496" y="277759"/>
                  <a:pt x="217351" y="276143"/>
                </a:cubicBezTo>
                <a:lnTo>
                  <a:pt x="221064" y="275351"/>
                </a:lnTo>
                <a:cubicBezTo>
                  <a:pt x="223126" y="275414"/>
                  <a:pt x="225120" y="275921"/>
                  <a:pt x="227217" y="275921"/>
                </a:cubicBezTo>
                <a:cubicBezTo>
                  <a:pt x="310335" y="275858"/>
                  <a:pt x="377709" y="214084"/>
                  <a:pt x="377709" y="137929"/>
                </a:cubicBezTo>
                <a:cubicBezTo>
                  <a:pt x="377709" y="61741"/>
                  <a:pt x="310301" y="0"/>
                  <a:pt x="227148" y="0"/>
                </a:cubicBezTo>
                <a:close/>
                <a:moveTo>
                  <a:pt x="227114" y="242848"/>
                </a:moveTo>
                <a:cubicBezTo>
                  <a:pt x="163830" y="242848"/>
                  <a:pt x="112543" y="195900"/>
                  <a:pt x="112543" y="137929"/>
                </a:cubicBezTo>
                <a:cubicBezTo>
                  <a:pt x="112543" y="79957"/>
                  <a:pt x="163830" y="32977"/>
                  <a:pt x="227114" y="32977"/>
                </a:cubicBezTo>
                <a:cubicBezTo>
                  <a:pt x="290432" y="32977"/>
                  <a:pt x="341719" y="79957"/>
                  <a:pt x="341719" y="137929"/>
                </a:cubicBezTo>
                <a:cubicBezTo>
                  <a:pt x="341719" y="195900"/>
                  <a:pt x="290398" y="242848"/>
                  <a:pt x="227114" y="242848"/>
                </a:cubicBezTo>
                <a:close/>
                <a:moveTo>
                  <a:pt x="348731" y="292457"/>
                </a:moveTo>
                <a:cubicBezTo>
                  <a:pt x="353372" y="292457"/>
                  <a:pt x="357428" y="294358"/>
                  <a:pt x="360315" y="297304"/>
                </a:cubicBezTo>
                <a:cubicBezTo>
                  <a:pt x="409395" y="332877"/>
                  <a:pt x="439660" y="386068"/>
                  <a:pt x="443502" y="443501"/>
                </a:cubicBezTo>
                <a:lnTo>
                  <a:pt x="412221" y="443501"/>
                </a:lnTo>
                <a:cubicBezTo>
                  <a:pt x="408424" y="394264"/>
                  <a:pt x="382014" y="348859"/>
                  <a:pt x="339622" y="318687"/>
                </a:cubicBezTo>
                <a:lnTo>
                  <a:pt x="339828" y="318434"/>
                </a:lnTo>
                <a:cubicBezTo>
                  <a:pt x="335633" y="315843"/>
                  <a:pt x="333078" y="311525"/>
                  <a:pt x="332988" y="306871"/>
                </a:cubicBezTo>
                <a:cubicBezTo>
                  <a:pt x="332988" y="298951"/>
                  <a:pt x="340034" y="292457"/>
                  <a:pt x="348731" y="292457"/>
                </a:cubicBezTo>
                <a:close/>
                <a:moveTo>
                  <a:pt x="223436" y="348465"/>
                </a:moveTo>
                <a:cubicBezTo>
                  <a:pt x="268404" y="348465"/>
                  <a:pt x="305768" y="380413"/>
                  <a:pt x="309132" y="421738"/>
                </a:cubicBezTo>
                <a:lnTo>
                  <a:pt x="309372" y="427662"/>
                </a:lnTo>
                <a:lnTo>
                  <a:pt x="137499" y="427662"/>
                </a:lnTo>
                <a:cubicBezTo>
                  <a:pt x="137499" y="406658"/>
                  <a:pt x="146553" y="386514"/>
                  <a:pt x="162669" y="371661"/>
                </a:cubicBezTo>
                <a:cubicBezTo>
                  <a:pt x="178785" y="356809"/>
                  <a:pt x="200644" y="348465"/>
                  <a:pt x="223436" y="34846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p>
            <a:pPr algn="l"/>
            <a:endParaRPr lang="en-US" sz="1100"/>
          </a:p>
        </p:txBody>
      </p:sp>
      <p:pic>
        <p:nvPicPr>
          <p:cNvPr id="5" name="图片 4" descr="拥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235" y="2379980"/>
            <a:ext cx="450215" cy="4502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ldLvl="0" animBg="1"/>
      <p:bldP spid="206" grpId="0" bldLvl="0" animBg="1"/>
      <p:bldP spid="207" grpId="0" bldLvl="0" animBg="1"/>
      <p:bldP spid="208" grpId="0" bldLvl="0" animBg="1"/>
      <p:bldP spid="209" grpId="0" bldLvl="0" animBg="1"/>
      <p:bldP spid="210" grpId="0" bldLvl="0" animBg="1"/>
      <p:bldP spid="211" grpId="0" bldLvl="0" animBg="1"/>
      <p:bldP spid="32" grpId="0" bldLvl="0" animBg="1"/>
      <p:bldP spid="33" grpId="0" bldLvl="0" animBg="1"/>
      <p:bldP spid="34" grpId="0" bldLvl="0" animBg="1"/>
      <p:bldP spid="37" grpId="0" bldLvl="0" animBg="1"/>
      <p:bldP spid="38" grpId="0" bldLvl="0" animBg="1"/>
      <p:bldP spid="39" grpId="0" bldLvl="0" animBg="1"/>
      <p:bldP spid="4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61340" y="501015"/>
            <a:ext cx="2094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3. </a:t>
            </a:r>
            <a:r>
              <a:rPr lang="zh-CN" altLang="en-US" sz="2400" b="1" dirty="0">
                <a:solidFill>
                  <a:schemeClr val="bg1"/>
                </a:solidFill>
              </a:rPr>
              <a:t>功能</a:t>
            </a:r>
            <a:r>
              <a:rPr lang="zh-CN" altLang="en-US" sz="2400" b="1" dirty="0">
                <a:solidFill>
                  <a:schemeClr val="bg1"/>
                </a:solidFill>
              </a:rPr>
              <a:t>总览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9610" y="1353185"/>
            <a:ext cx="10958830" cy="4827270"/>
          </a:xfrm>
          <a:prstGeom prst="rect">
            <a:avLst/>
          </a:prstGeom>
          <a:solidFill>
            <a:srgbClr val="F5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Freeform 7"/>
          <p:cNvSpPr/>
          <p:nvPr/>
        </p:nvSpPr>
        <p:spPr>
          <a:xfrm>
            <a:off x="2576805" y="2775852"/>
            <a:ext cx="1150645" cy="745541"/>
          </a:xfrm>
          <a:custGeom>
            <a:avLst/>
            <a:gdLst/>
            <a:ahLst/>
            <a:cxnLst/>
            <a:rect l="l" t="t" r="r" b="b"/>
            <a:pathLst>
              <a:path w="1150645" h="745541">
                <a:moveTo>
                  <a:pt x="0" y="0"/>
                </a:moveTo>
                <a:lnTo>
                  <a:pt x="0" y="0"/>
                </a:lnTo>
                <a:lnTo>
                  <a:pt x="1150645" y="0"/>
                </a:lnTo>
                <a:lnTo>
                  <a:pt x="1150645" y="0"/>
                </a:lnTo>
                <a:lnTo>
                  <a:pt x="1150645" y="745541"/>
                </a:lnTo>
                <a:lnTo>
                  <a:pt x="1150645" y="745541"/>
                </a:lnTo>
                <a:lnTo>
                  <a:pt x="0" y="745541"/>
                </a:lnTo>
                <a:lnTo>
                  <a:pt x="0" y="745541"/>
                </a:lnTo>
                <a:lnTo>
                  <a:pt x="0" y="0"/>
                </a:lnTo>
                <a:close/>
              </a:path>
            </a:pathLst>
          </a:custGeom>
          <a:solidFill>
            <a:srgbClr val="0288D1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发布问卷</a:t>
            </a:r>
            <a:endParaRPr lang="en-US" sz="1100"/>
          </a:p>
        </p:txBody>
      </p:sp>
      <p:sp>
        <p:nvSpPr>
          <p:cNvPr id="5" name="Freeform 8"/>
          <p:cNvSpPr/>
          <p:nvPr/>
        </p:nvSpPr>
        <p:spPr>
          <a:xfrm>
            <a:off x="5819648" y="2816682"/>
            <a:ext cx="1163345" cy="661721"/>
          </a:xfrm>
          <a:custGeom>
            <a:avLst/>
            <a:gdLst/>
            <a:ahLst/>
            <a:cxnLst/>
            <a:rect l="l" t="t" r="r" b="b"/>
            <a:pathLst>
              <a:path w="1163345" h="661721">
                <a:moveTo>
                  <a:pt x="0" y="0"/>
                </a:moveTo>
                <a:lnTo>
                  <a:pt x="0" y="0"/>
                </a:lnTo>
                <a:lnTo>
                  <a:pt x="1163345" y="0"/>
                </a:lnTo>
                <a:lnTo>
                  <a:pt x="1163345" y="0"/>
                </a:lnTo>
                <a:lnTo>
                  <a:pt x="1163345" y="661721"/>
                </a:lnTo>
                <a:lnTo>
                  <a:pt x="1163345" y="661721"/>
                </a:lnTo>
                <a:lnTo>
                  <a:pt x="0" y="661721"/>
                </a:lnTo>
                <a:lnTo>
                  <a:pt x="0" y="661721"/>
                </a:lnTo>
                <a:lnTo>
                  <a:pt x="0" y="0"/>
                </a:lnTo>
                <a:close/>
              </a:path>
            </a:pathLst>
          </a:custGeom>
          <a:solidFill>
            <a:srgbClr val="03A9F4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</a:t>
            </a:r>
            <a:endParaRPr lang="en-US" sz="1100"/>
          </a:p>
        </p:txBody>
      </p:sp>
      <p:sp>
        <p:nvSpPr>
          <p:cNvPr id="7" name="Freeform 9"/>
          <p:cNvSpPr/>
          <p:nvPr/>
        </p:nvSpPr>
        <p:spPr>
          <a:xfrm>
            <a:off x="7171627" y="2813672"/>
            <a:ext cx="1191463" cy="664591"/>
          </a:xfrm>
          <a:custGeom>
            <a:avLst/>
            <a:gdLst/>
            <a:ahLst/>
            <a:cxnLst/>
            <a:rect l="l" t="t" r="r" b="b"/>
            <a:pathLst>
              <a:path w="1191463" h="664591">
                <a:moveTo>
                  <a:pt x="0" y="0"/>
                </a:moveTo>
                <a:lnTo>
                  <a:pt x="0" y="0"/>
                </a:lnTo>
                <a:lnTo>
                  <a:pt x="1191463" y="0"/>
                </a:lnTo>
                <a:lnTo>
                  <a:pt x="1191463" y="0"/>
                </a:lnTo>
                <a:lnTo>
                  <a:pt x="1191463" y="664591"/>
                </a:lnTo>
                <a:lnTo>
                  <a:pt x="1191463" y="664591"/>
                </a:lnTo>
                <a:lnTo>
                  <a:pt x="0" y="664591"/>
                </a:lnTo>
                <a:lnTo>
                  <a:pt x="0" y="664591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模型发布</a:t>
            </a:r>
            <a:endParaRPr lang="en-US" sz="1100"/>
          </a:p>
        </p:txBody>
      </p:sp>
      <p:sp>
        <p:nvSpPr>
          <p:cNvPr id="8" name="Freeform 10"/>
          <p:cNvSpPr/>
          <p:nvPr/>
        </p:nvSpPr>
        <p:spPr>
          <a:xfrm>
            <a:off x="9934448" y="2778582"/>
            <a:ext cx="1149121" cy="640982"/>
          </a:xfrm>
          <a:custGeom>
            <a:avLst/>
            <a:gdLst/>
            <a:ahLst/>
            <a:cxnLst/>
            <a:rect l="l" t="t" r="r" b="b"/>
            <a:pathLst>
              <a:path w="1149121" h="640982">
                <a:moveTo>
                  <a:pt x="0" y="0"/>
                </a:moveTo>
                <a:lnTo>
                  <a:pt x="0" y="0"/>
                </a:lnTo>
                <a:lnTo>
                  <a:pt x="1149121" y="0"/>
                </a:lnTo>
                <a:lnTo>
                  <a:pt x="1149121" y="0"/>
                </a:lnTo>
                <a:lnTo>
                  <a:pt x="1149121" y="640982"/>
                </a:lnTo>
                <a:lnTo>
                  <a:pt x="1149121" y="640982"/>
                </a:lnTo>
                <a:lnTo>
                  <a:pt x="0" y="640982"/>
                </a:lnTo>
                <a:lnTo>
                  <a:pt x="0" y="640982"/>
                </a:lnTo>
                <a:lnTo>
                  <a:pt x="0" y="0"/>
                </a:lnTo>
                <a:close/>
              </a:path>
            </a:pathLst>
          </a:custGeom>
          <a:solidFill>
            <a:srgbClr val="B3E5FC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  <a:endParaRPr lang="en-US" sz="1100"/>
          </a:p>
        </p:txBody>
      </p:sp>
      <p:sp>
        <p:nvSpPr>
          <p:cNvPr id="9" name="Freeform 11"/>
          <p:cNvSpPr/>
          <p:nvPr/>
        </p:nvSpPr>
        <p:spPr>
          <a:xfrm>
            <a:off x="1169454" y="2775280"/>
            <a:ext cx="1185088" cy="746252"/>
          </a:xfrm>
          <a:custGeom>
            <a:avLst/>
            <a:gdLst/>
            <a:ahLst/>
            <a:cxnLst/>
            <a:rect l="l" t="t" r="r" b="b"/>
            <a:pathLst>
              <a:path w="1185088" h="746252">
                <a:moveTo>
                  <a:pt x="0" y="0"/>
                </a:moveTo>
                <a:lnTo>
                  <a:pt x="0" y="0"/>
                </a:lnTo>
                <a:lnTo>
                  <a:pt x="1185088" y="0"/>
                </a:lnTo>
                <a:lnTo>
                  <a:pt x="1185088" y="0"/>
                </a:lnTo>
                <a:lnTo>
                  <a:pt x="1185088" y="746252"/>
                </a:lnTo>
                <a:lnTo>
                  <a:pt x="1185088" y="746252"/>
                </a:lnTo>
                <a:lnTo>
                  <a:pt x="0" y="746252"/>
                </a:lnTo>
                <a:lnTo>
                  <a:pt x="0" y="746252"/>
                </a:lnTo>
                <a:lnTo>
                  <a:pt x="0" y="0"/>
                </a:lnTo>
                <a:close/>
              </a:path>
            </a:pathLst>
          </a:custGeom>
          <a:solidFill>
            <a:srgbClr val="01579B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创建任务</a:t>
            </a:r>
            <a:endParaRPr lang="en-US" sz="1100"/>
          </a:p>
        </p:txBody>
      </p:sp>
      <p:sp>
        <p:nvSpPr>
          <p:cNvPr id="10" name="Freeform 12"/>
          <p:cNvSpPr/>
          <p:nvPr/>
        </p:nvSpPr>
        <p:spPr>
          <a:xfrm>
            <a:off x="4448048" y="4251782"/>
            <a:ext cx="1305255" cy="728066"/>
          </a:xfrm>
          <a:custGeom>
            <a:avLst/>
            <a:gdLst/>
            <a:ahLst/>
            <a:cxnLst/>
            <a:rect l="l" t="t" r="r" b="b"/>
            <a:pathLst>
              <a:path w="1305255" h="728066">
                <a:moveTo>
                  <a:pt x="0" y="0"/>
                </a:moveTo>
                <a:lnTo>
                  <a:pt x="0" y="0"/>
                </a:lnTo>
                <a:lnTo>
                  <a:pt x="1305255" y="0"/>
                </a:lnTo>
                <a:lnTo>
                  <a:pt x="1305255" y="0"/>
                </a:lnTo>
                <a:lnTo>
                  <a:pt x="1305255" y="728066"/>
                </a:lnTo>
                <a:lnTo>
                  <a:pt x="1305255" y="728066"/>
                </a:lnTo>
                <a:lnTo>
                  <a:pt x="0" y="728066"/>
                </a:lnTo>
                <a:lnTo>
                  <a:pt x="0" y="728066"/>
                </a:lnTo>
                <a:lnTo>
                  <a:pt x="0" y="0"/>
                </a:lnTo>
                <a:close/>
              </a:path>
            </a:pathLst>
          </a:custGeom>
          <a:solidFill>
            <a:srgbClr val="03A9F4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生成子模型</a:t>
            </a:r>
            <a:endParaRPr lang="en-US" sz="1100"/>
          </a:p>
        </p:txBody>
      </p:sp>
      <p:sp>
        <p:nvSpPr>
          <p:cNvPr id="11" name="Freeform 13"/>
          <p:cNvSpPr/>
          <p:nvPr/>
        </p:nvSpPr>
        <p:spPr>
          <a:xfrm>
            <a:off x="3076448" y="4239082"/>
            <a:ext cx="1150645" cy="745541"/>
          </a:xfrm>
          <a:custGeom>
            <a:avLst/>
            <a:gdLst/>
            <a:ahLst/>
            <a:cxnLst/>
            <a:rect l="l" t="t" r="r" b="b"/>
            <a:pathLst>
              <a:path w="1150645" h="745541">
                <a:moveTo>
                  <a:pt x="0" y="0"/>
                </a:moveTo>
                <a:lnTo>
                  <a:pt x="0" y="0"/>
                </a:lnTo>
                <a:lnTo>
                  <a:pt x="1150645" y="0"/>
                </a:lnTo>
                <a:lnTo>
                  <a:pt x="1150645" y="0"/>
                </a:lnTo>
                <a:lnTo>
                  <a:pt x="1150645" y="745541"/>
                </a:lnTo>
                <a:lnTo>
                  <a:pt x="1150645" y="745541"/>
                </a:lnTo>
                <a:lnTo>
                  <a:pt x="0" y="745541"/>
                </a:lnTo>
                <a:lnTo>
                  <a:pt x="0" y="745541"/>
                </a:lnTo>
                <a:lnTo>
                  <a:pt x="0" y="0"/>
                </a:lnTo>
                <a:close/>
              </a:path>
            </a:pathLst>
          </a:custGeom>
          <a:solidFill>
            <a:srgbClr val="0288D1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填写问卷</a:t>
            </a:r>
            <a:endParaRPr lang="en-US" sz="1100"/>
          </a:p>
        </p:txBody>
      </p:sp>
      <p:sp>
        <p:nvSpPr>
          <p:cNvPr id="12" name="Freeform 14"/>
          <p:cNvSpPr/>
          <p:nvPr/>
        </p:nvSpPr>
        <p:spPr>
          <a:xfrm>
            <a:off x="8514944" y="4137647"/>
            <a:ext cx="1191463" cy="664591"/>
          </a:xfrm>
          <a:custGeom>
            <a:avLst/>
            <a:gdLst/>
            <a:ahLst/>
            <a:cxnLst/>
            <a:rect l="l" t="t" r="r" b="b"/>
            <a:pathLst>
              <a:path w="1191463" h="664591">
                <a:moveTo>
                  <a:pt x="0" y="0"/>
                </a:moveTo>
                <a:lnTo>
                  <a:pt x="0" y="0"/>
                </a:lnTo>
                <a:lnTo>
                  <a:pt x="1191463" y="0"/>
                </a:lnTo>
                <a:lnTo>
                  <a:pt x="1191463" y="0"/>
                </a:lnTo>
                <a:lnTo>
                  <a:pt x="1191463" y="664591"/>
                </a:lnTo>
                <a:lnTo>
                  <a:pt x="1191463" y="664591"/>
                </a:lnTo>
                <a:lnTo>
                  <a:pt x="0" y="664591"/>
                </a:lnTo>
                <a:lnTo>
                  <a:pt x="0" y="664591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模型体验</a:t>
            </a:r>
            <a:endParaRPr lang="en-US" sz="1100"/>
          </a:p>
        </p:txBody>
      </p:sp>
      <p:cxnSp>
        <p:nvCxnSpPr>
          <p:cNvPr id="13" name="Connector 15"/>
          <p:cNvCxnSpPr/>
          <p:nvPr/>
        </p:nvCxnSpPr>
        <p:spPr>
          <a:xfrm flipV="1">
            <a:off x="2464854" y="2572080"/>
            <a:ext cx="0" cy="2417521"/>
          </a:xfrm>
          <a:prstGeom prst="straightConnector1">
            <a:avLst/>
          </a:prstGeom>
          <a:solidFill>
            <a:srgbClr val="42464B"/>
          </a:solidFill>
          <a:ln w="12700">
            <a:solidFill>
              <a:srgbClr val="42464B"/>
            </a:solidFill>
            <a:prstDash val="sysDot"/>
            <a:headEnd type="none" w="med" len="med"/>
            <a:tailEnd type="none" w="med" len="med"/>
          </a:ln>
        </p:spPr>
      </p:cxnSp>
      <p:cxnSp>
        <p:nvCxnSpPr>
          <p:cNvPr id="14" name="Connector 16"/>
          <p:cNvCxnSpPr/>
          <p:nvPr/>
        </p:nvCxnSpPr>
        <p:spPr>
          <a:xfrm flipV="1">
            <a:off x="4333748" y="2588082"/>
            <a:ext cx="0" cy="2417521"/>
          </a:xfrm>
          <a:prstGeom prst="straightConnector1">
            <a:avLst/>
          </a:prstGeom>
          <a:solidFill>
            <a:srgbClr val="42464B"/>
          </a:solidFill>
          <a:ln w="12700">
            <a:solidFill>
              <a:srgbClr val="42464B"/>
            </a:solidFill>
            <a:prstDash val="sysDot"/>
            <a:headEnd type="none" w="med" len="med"/>
            <a:tailEnd type="none" w="med" len="med"/>
          </a:ln>
        </p:spPr>
      </p:cxnSp>
      <p:cxnSp>
        <p:nvCxnSpPr>
          <p:cNvPr id="15" name="Connector 17"/>
          <p:cNvCxnSpPr/>
          <p:nvPr/>
        </p:nvCxnSpPr>
        <p:spPr>
          <a:xfrm flipV="1">
            <a:off x="7076948" y="2588082"/>
            <a:ext cx="0" cy="2417521"/>
          </a:xfrm>
          <a:prstGeom prst="straightConnector1">
            <a:avLst/>
          </a:prstGeom>
          <a:solidFill>
            <a:srgbClr val="42464B"/>
          </a:solidFill>
          <a:ln w="12700">
            <a:solidFill>
              <a:srgbClr val="42464B"/>
            </a:solidFill>
            <a:prstDash val="sysDot"/>
            <a:headEnd type="none" w="med" len="med"/>
            <a:tailEnd type="none" w="med" len="med"/>
          </a:ln>
        </p:spPr>
      </p:cxnSp>
      <p:cxnSp>
        <p:nvCxnSpPr>
          <p:cNvPr id="16" name="Connector 18"/>
          <p:cNvCxnSpPr/>
          <p:nvPr/>
        </p:nvCxnSpPr>
        <p:spPr>
          <a:xfrm flipV="1">
            <a:off x="9807448" y="2588082"/>
            <a:ext cx="0" cy="2417521"/>
          </a:xfrm>
          <a:prstGeom prst="straightConnector1">
            <a:avLst/>
          </a:prstGeom>
          <a:solidFill>
            <a:srgbClr val="42464B"/>
          </a:solidFill>
          <a:ln w="12700">
            <a:solidFill>
              <a:srgbClr val="42464B"/>
            </a:solidFill>
            <a:prstDash val="sysDot"/>
            <a:headEnd type="none" w="med" len="med"/>
            <a:tailEnd type="none" w="med" len="med"/>
          </a:ln>
        </p:spPr>
      </p:cxnSp>
      <p:sp>
        <p:nvSpPr>
          <p:cNvPr id="21" name="Freeform 21"/>
          <p:cNvSpPr/>
          <p:nvPr/>
        </p:nvSpPr>
        <p:spPr>
          <a:xfrm>
            <a:off x="7171537" y="4137825"/>
            <a:ext cx="1191463" cy="664591"/>
          </a:xfrm>
          <a:custGeom>
            <a:avLst/>
            <a:gdLst/>
            <a:ahLst/>
            <a:cxnLst/>
            <a:rect l="l" t="t" r="r" b="b"/>
            <a:pathLst>
              <a:path w="1191463" h="664591">
                <a:moveTo>
                  <a:pt x="0" y="0"/>
                </a:moveTo>
                <a:lnTo>
                  <a:pt x="0" y="0"/>
                </a:lnTo>
                <a:lnTo>
                  <a:pt x="1191464" y="0"/>
                </a:lnTo>
                <a:lnTo>
                  <a:pt x="1191464" y="0"/>
                </a:lnTo>
                <a:lnTo>
                  <a:pt x="1191464" y="664591"/>
                </a:lnTo>
                <a:lnTo>
                  <a:pt x="1191464" y="664591"/>
                </a:lnTo>
                <a:lnTo>
                  <a:pt x="0" y="664591"/>
                </a:lnTo>
                <a:lnTo>
                  <a:pt x="0" y="664591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000"/>
              </a:lnSpc>
            </a:pPr>
            <a:r>
              <a:rPr 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领取奖励</a:t>
            </a:r>
            <a:endParaRPr lang="en-US" sz="1100"/>
          </a:p>
        </p:txBody>
      </p:sp>
      <p:sp>
        <p:nvSpPr>
          <p:cNvPr id="22" name="Freeform 22"/>
          <p:cNvSpPr/>
          <p:nvPr/>
        </p:nvSpPr>
        <p:spPr>
          <a:xfrm>
            <a:off x="1194041" y="3624301"/>
            <a:ext cx="10007117" cy="372808"/>
          </a:xfrm>
          <a:custGeom>
            <a:avLst/>
            <a:gdLst/>
            <a:ahLst/>
            <a:cxnLst/>
            <a:rect l="l" t="t" r="r" b="b"/>
            <a:pathLst>
              <a:path w="10007117" h="372808">
                <a:moveTo>
                  <a:pt x="9645511" y="0"/>
                </a:moveTo>
                <a:lnTo>
                  <a:pt x="10007117" y="186410"/>
                </a:lnTo>
                <a:lnTo>
                  <a:pt x="9645511" y="372808"/>
                </a:lnTo>
                <a:lnTo>
                  <a:pt x="9645511" y="257263"/>
                </a:lnTo>
                <a:lnTo>
                  <a:pt x="0" y="257263"/>
                </a:lnTo>
                <a:lnTo>
                  <a:pt x="0" y="115544"/>
                </a:lnTo>
                <a:lnTo>
                  <a:pt x="9645511" y="115544"/>
                </a:lnTo>
                <a:close/>
              </a:path>
            </a:pathLst>
          </a:custGeom>
          <a:solidFill>
            <a:srgbClr val="01579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" name="文本框 22"/>
          <p:cNvSpPr txBox="1"/>
          <p:nvPr/>
        </p:nvSpPr>
        <p:spPr>
          <a:xfrm>
            <a:off x="561340" y="19431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sp>
        <p:nvSpPr>
          <p:cNvPr id="4" name="TextBox 20"/>
          <p:cNvSpPr txBox="1"/>
          <p:nvPr/>
        </p:nvSpPr>
        <p:spPr>
          <a:xfrm>
            <a:off x="5100638" y="1541780"/>
            <a:ext cx="2014283" cy="33782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3000"/>
              </a:lnSpc>
            </a:pPr>
            <a:r>
              <a:rPr lang="en-US" b="1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数据需求方</a:t>
            </a:r>
            <a:endParaRPr lang="en-US" b="1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箭头: 下 28"/>
          <p:cNvSpPr/>
          <p:nvPr/>
        </p:nvSpPr>
        <p:spPr>
          <a:xfrm>
            <a:off x="5732138" y="2039193"/>
            <a:ext cx="45719" cy="532887"/>
          </a:xfrm>
          <a:prstGeom prst="downArrow">
            <a:avLst/>
          </a:prstGeom>
          <a:solidFill>
            <a:schemeClr val="accent4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箭头: 下 29"/>
          <p:cNvSpPr/>
          <p:nvPr/>
        </p:nvSpPr>
        <p:spPr>
          <a:xfrm rot="10800000">
            <a:off x="6434868" y="2039194"/>
            <a:ext cx="45719" cy="532887"/>
          </a:xfrm>
          <a:prstGeom prst="downArrow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100638" y="5702655"/>
            <a:ext cx="2014283" cy="33782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p>
            <a:pPr algn="ctr" latinLnBrk="1">
              <a:lnSpc>
                <a:spcPct val="113000"/>
              </a:lnSpc>
            </a:pPr>
            <a:r>
              <a:rPr lang="en-US" sz="1800" b="1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数据拥有者</a:t>
            </a:r>
            <a:endParaRPr lang="en-US" sz="1800" b="1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箭头: 下 30"/>
          <p:cNvSpPr/>
          <p:nvPr/>
        </p:nvSpPr>
        <p:spPr>
          <a:xfrm>
            <a:off x="6434797" y="5073788"/>
            <a:ext cx="45719" cy="532887"/>
          </a:xfrm>
          <a:prstGeom prst="downArrow">
            <a:avLst/>
          </a:prstGeom>
          <a:solidFill>
            <a:schemeClr val="accent4"/>
          </a:solidFill>
          <a:ln w="1270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箭头: 下 30"/>
          <p:cNvSpPr/>
          <p:nvPr/>
        </p:nvSpPr>
        <p:spPr>
          <a:xfrm rot="10800000">
            <a:off x="5910287" y="5071883"/>
            <a:ext cx="45719" cy="532887"/>
          </a:xfrm>
          <a:prstGeom prst="downArrow">
            <a:avLst/>
          </a:prstGeom>
          <a:solidFill>
            <a:schemeClr val="accent4"/>
          </a:solidFill>
          <a:ln w="1270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1" grpId="0" bldLvl="0" animBg="1"/>
      <p:bldP spid="22" grpId="0" bldLvl="0" animBg="1"/>
      <p:bldP spid="4" grpId="0" bldLvl="0" animBg="1"/>
      <p:bldP spid="1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70" y="2966797"/>
            <a:ext cx="12190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Part2.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 功能</a:t>
            </a:r>
            <a:r>
              <a:rPr lang="zh-CN" altLang="en-US" sz="5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介绍</a:t>
            </a:r>
            <a:endParaRPr lang="zh-CN" altLang="en-US" sz="5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4340" y="523875"/>
            <a:ext cx="61079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首页</a:t>
            </a:r>
            <a:endParaRPr lang="zh-CN" altLang="en-US" sz="2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340" y="27432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pic>
        <p:nvPicPr>
          <p:cNvPr id="9" name="图片 8" descr="欢迎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10" y="1042035"/>
            <a:ext cx="2381250" cy="5100955"/>
          </a:xfrm>
          <a:prstGeom prst="rect">
            <a:avLst/>
          </a:prstGeom>
        </p:spPr>
      </p:pic>
      <p:pic>
        <p:nvPicPr>
          <p:cNvPr id="17" name="图片 16" descr="发布方式选择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922655"/>
            <a:ext cx="2406015" cy="521335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8190865" y="851535"/>
            <a:ext cx="2722880" cy="54495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1804670" y="885190"/>
            <a:ext cx="2748915" cy="5415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140" y="1029335"/>
            <a:ext cx="2386330" cy="514350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996815" y="882650"/>
            <a:ext cx="2748915" cy="54152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zzz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"/>
            <a:ext cx="12190730" cy="6857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4340" y="589280"/>
            <a:ext cx="61079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多平台创建</a:t>
            </a:r>
            <a:r>
              <a:rPr lang="zh-CN" altLang="en-US" sz="2400" b="1" dirty="0">
                <a:gradFill>
                  <a:gsLst>
                    <a:gs pos="0">
                      <a:srgbClr val="D7E6F1"/>
                    </a:gs>
                    <a:gs pos="100000">
                      <a:srgbClr val="E4A5D8"/>
                    </a:gs>
                  </a:gsLst>
                  <a:lin ang="0" scaled="0"/>
                </a:gradFill>
              </a:rPr>
              <a:t>联邦学习任务</a:t>
            </a:r>
            <a:endParaRPr lang="zh-CN" altLang="en-US" sz="2400" b="1" dirty="0">
              <a:gradFill>
                <a:gsLst>
                  <a:gs pos="0">
                    <a:srgbClr val="D7E6F1"/>
                  </a:gs>
                  <a:gs pos="100000">
                    <a:srgbClr val="E4A5D8"/>
                  </a:gs>
                </a:gsLst>
                <a:lin ang="0" scaled="0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340" y="274320"/>
            <a:ext cx="3153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 err="1">
                <a:gradFill>
                  <a:gsLst>
                    <a:gs pos="0">
                      <a:srgbClr val="D8E5F1"/>
                    </a:gs>
                    <a:gs pos="100000">
                      <a:srgbClr val="E4A9D9"/>
                    </a:gs>
                  </a:gsLst>
                  <a:lin scaled="0"/>
                </a:gradFill>
              </a:rPr>
              <a:t>FinTechathon</a:t>
            </a:r>
            <a:endParaRPr lang="en-US" altLang="zh-CN" sz="1400" dirty="0">
              <a:gradFill>
                <a:gsLst>
                  <a:gs pos="0">
                    <a:srgbClr val="D8E5F1"/>
                  </a:gs>
                  <a:gs pos="100000">
                    <a:srgbClr val="E4A9D9"/>
                  </a:gs>
                </a:gsLst>
                <a:lin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>
            <a:off x="9220835" y="6387465"/>
            <a:ext cx="2788285" cy="349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0" y="1250315"/>
            <a:ext cx="7898130" cy="4936490"/>
          </a:xfrm>
          <a:prstGeom prst="rect">
            <a:avLst/>
          </a:prstGeom>
        </p:spPr>
      </p:pic>
      <p:pic>
        <p:nvPicPr>
          <p:cNvPr id="9" name="图片 8" descr="编辑问卷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1258570"/>
            <a:ext cx="2367280" cy="5127625"/>
          </a:xfrm>
          <a:prstGeom prst="rect">
            <a:avLst/>
          </a:prstGeom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749300" y="1114425"/>
            <a:ext cx="2748915" cy="54152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836</Words>
  <Application>WPS 演示</Application>
  <PresentationFormat>宽屏</PresentationFormat>
  <Paragraphs>175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Wingdings</vt:lpstr>
      <vt:lpstr>Helvetica Neue</vt:lpstr>
      <vt:lpstr>ZhanKuKuaiLe</vt:lpstr>
      <vt:lpstr>Arial Unicode MS</vt:lpstr>
      <vt:lpstr>Calibri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kalindahuang(黄紫琳)</dc:creator>
  <cp:lastModifiedBy>熹微</cp:lastModifiedBy>
  <cp:revision>217</cp:revision>
  <dcterms:created xsi:type="dcterms:W3CDTF">2019-06-19T02:08:00Z</dcterms:created>
  <dcterms:modified xsi:type="dcterms:W3CDTF">2021-11-07T04:00:50Z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_KSOProductBuildMID">
    <vt:lpwstr>CAWFI6BV7R9A0TTG9ZR8ZLJN7NZMOAGR9X06WJEEXFM8TQCT6DBRVCJXFY5TPDIRBSMXSOLKZI678IXJQOFTYF8O89CMWMLBAFODYHB36D13109D10476FFCD705F4BA3D3F2364</vt:lpwstr>
  </property>
  <property fmtid="{D5CDD505-2E9C-101B-9397-08002B2CF9AE}" pid="4" name="_KSOProductBuildSID">
    <vt:lpwstr>CYWM06GI79UQ06TGQZR8PLJF7NMMOXYR9S0XFJDTXGORTELTZ7BRPCJXFYSHPFIRBEMXHOZLZH578HJJQSFTYF8P8RFMWOLBAEOOPHB38CBB686076DD25D82DCE9C8C53D78E8E</vt:lpwstr>
  </property>
  <property fmtid="{D5CDD505-2E9C-101B-9397-08002B2CF9AE}" pid="5" name="ICV">
    <vt:lpwstr>DDD678826E134BC19E5CC67C53C867F0</vt:lpwstr>
  </property>
</Properties>
</file>